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5" r:id="rId3"/>
    <p:sldId id="260" r:id="rId4"/>
    <p:sldId id="266" r:id="rId5"/>
    <p:sldId id="287" r:id="rId6"/>
    <p:sldId id="288" r:id="rId7"/>
    <p:sldId id="271" r:id="rId8"/>
    <p:sldId id="275" r:id="rId9"/>
    <p:sldId id="273" r:id="rId10"/>
    <p:sldId id="259" r:id="rId11"/>
    <p:sldId id="257" r:id="rId12"/>
    <p:sldId id="269" r:id="rId13"/>
    <p:sldId id="290" r:id="rId14"/>
    <p:sldId id="270" r:id="rId15"/>
    <p:sldId id="263" r:id="rId16"/>
    <p:sldId id="280" r:id="rId17"/>
    <p:sldId id="282" r:id="rId18"/>
    <p:sldId id="283" r:id="rId19"/>
    <p:sldId id="284" r:id="rId20"/>
    <p:sldId id="285" r:id="rId21"/>
    <p:sldId id="286" r:id="rId22"/>
    <p:sldId id="28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5D3EB-6AFF-4832-A72A-2F04D9652365}" type="datetimeFigureOut">
              <a:rPr lang="ru-RU" smtClean="0"/>
              <a:pPr/>
              <a:t>20.07.2016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2CAE0-7494-48BE-A1CC-1F8C4BC013F2}" type="slidenum">
              <a:rPr lang="ru-RU" smtClean="0"/>
              <a:pPr/>
              <a:t>‹#›</a:t>
            </a:fld>
            <a:endParaRPr lang="ru-RU"/>
          </a:p>
        </p:txBody>
      </p:sp>
    </p:spTree>
    <p:extLst>
      <p:ext uri="{BB962C8B-B14F-4D97-AF65-F5344CB8AC3E}">
        <p14:creationId xmlns:p14="http://schemas.microsoft.com/office/powerpoint/2010/main" val="2062477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DC2CAE0-7494-48BE-A1CC-1F8C4BC013F2}" type="slidenum">
              <a:rPr lang="ru-RU" smtClean="0"/>
              <a:pPr/>
              <a:t>11</a:t>
            </a:fld>
            <a:endParaRPr lang="ru-RU"/>
          </a:p>
        </p:txBody>
      </p:sp>
    </p:spTree>
    <p:extLst>
      <p:ext uri="{BB962C8B-B14F-4D97-AF65-F5344CB8AC3E}">
        <p14:creationId xmlns:p14="http://schemas.microsoft.com/office/powerpoint/2010/main" val="471256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20.07.2016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20.07.2016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20.07.2016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20.07.2016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20.07.2016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20.07.2016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20.07.2016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20.07.2016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20.07.2016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20.07.2016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0.wp.com/v1serdyuk.ru/wp-content/uploads/2014/05/Zemstvo-Tveri.jp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tverlife.ru/img/news/101264/56183.jp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01752" y="457200"/>
            <a:ext cx="8686800" cy="1027584"/>
          </a:xfrm>
        </p:spPr>
        <p:txBody>
          <a:bodyPr>
            <a:noAutofit/>
          </a:bodyPr>
          <a:lstStyle/>
          <a:p>
            <a:pPr algn="ctr"/>
            <a:r>
              <a:rPr lang="ru-RU" sz="4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История выборов в России</a:t>
            </a:r>
            <a:endParaRPr lang="ru-RU" sz="4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8" name="Содержимое 7"/>
          <p:cNvSpPr>
            <a:spLocks noGrp="1"/>
          </p:cNvSpPr>
          <p:nvPr>
            <p:ph sz="half" idx="2"/>
          </p:nvPr>
        </p:nvSpPr>
        <p:spPr>
          <a:xfrm>
            <a:off x="4648200" y="1844824"/>
            <a:ext cx="4343400" cy="4479776"/>
          </a:xfrm>
        </p:spPr>
        <p:txBody>
          <a:bodyPr>
            <a:normAutofit fontScale="92500" lnSpcReduction="10000"/>
          </a:bodyPr>
          <a:lstStyle/>
          <a:p>
            <a:r>
              <a:rPr lang="ru-RU" sz="3900" b="1" dirty="0" smtClean="0">
                <a:latin typeface="Times New Roman" pitchFamily="18" charset="0"/>
                <a:cs typeface="Times New Roman" pitchFamily="18" charset="0"/>
              </a:rPr>
              <a:t>«Свобода возможна лишь при демократии, то есть при доступном всех участии в волеизъявлении».</a:t>
            </a:r>
          </a:p>
          <a:p>
            <a:r>
              <a:rPr lang="ru-RU" sz="3600" b="1" dirty="0" smtClean="0">
                <a:latin typeface="Times New Roman" pitchFamily="18" charset="0"/>
                <a:cs typeface="Times New Roman" pitchFamily="18" charset="0"/>
              </a:rPr>
              <a:t>                (К.Ясперс</a:t>
            </a:r>
            <a:r>
              <a:rPr lang="ru-RU" b="1" dirty="0" smtClean="0"/>
              <a:t>)</a:t>
            </a:r>
            <a:endParaRPr lang="ru-RU" b="1" dirty="0"/>
          </a:p>
        </p:txBody>
      </p:sp>
      <p:pic>
        <p:nvPicPr>
          <p:cNvPr id="1026" name="Picture 2" descr="C:\Users\ПК\Desktop\http--ruinformer.com-uploads-_pages-16113-golosovanie.jpg"/>
          <p:cNvPicPr>
            <a:picLocks noGrp="1" noChangeAspect="1" noChangeArrowheads="1"/>
          </p:cNvPicPr>
          <p:nvPr>
            <p:ph sz="half" idx="1"/>
          </p:nvPr>
        </p:nvPicPr>
        <p:blipFill>
          <a:blip r:embed="rId2" cstate="print"/>
          <a:srcRect/>
          <a:stretch>
            <a:fillRect/>
          </a:stretch>
        </p:blipFill>
        <p:spPr bwMode="auto">
          <a:xfrm>
            <a:off x="467544" y="1844824"/>
            <a:ext cx="3312368" cy="2486660"/>
          </a:xfrm>
          <a:prstGeom prst="rect">
            <a:avLst/>
          </a:prstGeom>
          <a:noFill/>
        </p:spPr>
      </p:pic>
      <p:pic>
        <p:nvPicPr>
          <p:cNvPr id="2" name="Picture 2" descr="C:\Users\ПК\Desktop\i.jpg"/>
          <p:cNvPicPr>
            <a:picLocks noChangeAspect="1" noChangeArrowheads="1"/>
          </p:cNvPicPr>
          <p:nvPr/>
        </p:nvPicPr>
        <p:blipFill>
          <a:blip r:embed="rId3" cstate="print"/>
          <a:srcRect/>
          <a:stretch>
            <a:fillRect/>
          </a:stretch>
        </p:blipFill>
        <p:spPr bwMode="auto">
          <a:xfrm>
            <a:off x="1907704" y="4077072"/>
            <a:ext cx="2962275" cy="25922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2" cstate="print">
            <a:lum bright="24000" contrast="-42000"/>
          </a:blip>
          <a:srcRect/>
          <a:stretch>
            <a:fillRect/>
          </a:stretch>
        </p:blipFill>
        <p:spPr bwMode="auto">
          <a:xfrm>
            <a:off x="0" y="0"/>
            <a:ext cx="9144000" cy="7101408"/>
          </a:xfrm>
          <a:prstGeom prst="rect">
            <a:avLst/>
          </a:prstGeom>
          <a:noFill/>
          <a:ln w="9525">
            <a:noFill/>
            <a:miter lim="800000"/>
            <a:headEnd/>
            <a:tailEnd/>
          </a:ln>
        </p:spPr>
      </p:pic>
      <p:sp>
        <p:nvSpPr>
          <p:cNvPr id="9217" name="Rectangle 1"/>
          <p:cNvSpPr>
            <a:spLocks noChangeArrowheads="1"/>
          </p:cNvSpPr>
          <p:nvPr/>
        </p:nvSpPr>
        <p:spPr bwMode="auto">
          <a:xfrm>
            <a:off x="0" y="548761"/>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770438" algn="l"/>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Tx/>
              <a:buNone/>
              <a:tabLst>
                <a:tab pos="4770438" algn="l"/>
              </a:tabLst>
            </a:pP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Устройство и содержание принадлежавших           земству    зданий,</a:t>
            </a:r>
            <a:r>
              <a:rPr kumimoji="0" lang="ru-RU" sz="2800" b="1"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других сооружений и путей сообщения.</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4770438" algn="l"/>
              </a:tabLst>
            </a:pP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II</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Меры обеспечения народного продовольствия.</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tabLst>
                <a:tab pos="4770438" algn="l"/>
              </a:tabLst>
            </a:pP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en-US" sz="2800" b="1" dirty="0" smtClean="0">
                <a:solidFill>
                  <a:srgbClr val="000000"/>
                </a:solidFill>
                <a:latin typeface="Times New Roman" pitchFamily="18" charset="0"/>
                <a:ea typeface="Times New Roman" pitchFamily="18" charset="0"/>
                <a:cs typeface="Times New Roman" pitchFamily="18" charset="0"/>
              </a:rPr>
              <a:t>III</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Заведывание земскими благотворительными             </a:t>
            </a:r>
            <a:r>
              <a:rPr kumimoji="0" lang="ru-RU" sz="2800" b="1"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defTabSz="914400" rtl="0" eaLnBrk="0" fontAlgn="base" latinLnBrk="0" hangingPunct="0">
              <a:lnSpc>
                <a:spcPct val="100000"/>
              </a:lnSpc>
              <a:spcBef>
                <a:spcPct val="0"/>
              </a:spcBef>
              <a:spcAft>
                <a:spcPct val="0"/>
              </a:spcAft>
              <a:buClrTx/>
              <a:buSzTx/>
              <a:buFontTx/>
              <a:buNone/>
              <a:tabLst>
                <a:tab pos="4770438" algn="l"/>
              </a:tabLst>
            </a:pPr>
            <a:r>
              <a:rPr kumimoji="0" lang="ru-RU" sz="2800" b="1"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аведениями; попечение о построении церквей.</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tabLst>
                <a:tab pos="4770438" algn="l"/>
              </a:tabLst>
            </a:pP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en-US" sz="2800" b="1" dirty="0" smtClean="0">
                <a:solidFill>
                  <a:srgbClr val="000000"/>
                </a:solidFill>
                <a:latin typeface="Times New Roman" pitchFamily="18" charset="0"/>
                <a:ea typeface="Times New Roman" pitchFamily="18" charset="0"/>
                <a:cs typeface="Times New Roman" pitchFamily="18" charset="0"/>
              </a:rPr>
              <a:t>IV</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Попечение о развитии местной торговли и            промышленности.</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4770438" algn="l"/>
              </a:tabLst>
            </a:pP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V</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Участие … в попечении о народном образовании, о    народном здравии и о тюрьмах.</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4770438" algn="l"/>
              </a:tabLst>
            </a:pP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VI</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Содействие к предупреждению падежей скота.</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4770438" algn="l"/>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971600" y="476672"/>
            <a:ext cx="2592288" cy="936104"/>
          </a:xfrm>
          <a:prstGeom prst="rect">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Губернские и уездные</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Земские собрания</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2065" name="Text Box 17"/>
          <p:cNvSpPr txBox="1">
            <a:spLocks noChangeArrowheads="1"/>
          </p:cNvSpPr>
          <p:nvPr/>
        </p:nvSpPr>
        <p:spPr bwMode="auto">
          <a:xfrm>
            <a:off x="6228184" y="504825"/>
            <a:ext cx="2088232" cy="581025"/>
          </a:xfrm>
          <a:prstGeom prst="rect">
            <a:avLst/>
          </a:pr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Губернская и уездная Земская Управа</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061" name="Text Box 13"/>
          <p:cNvSpPr txBox="1">
            <a:spLocks noChangeArrowheads="1"/>
          </p:cNvSpPr>
          <p:nvPr/>
        </p:nvSpPr>
        <p:spPr bwMode="auto">
          <a:xfrm>
            <a:off x="6228184" y="1196752"/>
            <a:ext cx="2088232" cy="648072"/>
          </a:xfrm>
          <a:prstGeom prst="rect">
            <a:avLst/>
          </a:prstGeom>
          <a:solidFill>
            <a:schemeClr val="accent6">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Уездный съезд выборщиков</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062" name="Text Box 14"/>
          <p:cNvSpPr txBox="1">
            <a:spLocks noChangeArrowheads="1"/>
          </p:cNvSpPr>
          <p:nvPr/>
        </p:nvSpPr>
        <p:spPr bwMode="auto">
          <a:xfrm>
            <a:off x="6228184" y="2132856"/>
            <a:ext cx="2016224" cy="648072"/>
          </a:xfrm>
          <a:prstGeom prst="rect">
            <a:avLst/>
          </a:prstGeom>
          <a:solidFill>
            <a:schemeClr val="accent6">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Волостные сходы</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063" name="Text Box 15"/>
          <p:cNvSpPr txBox="1">
            <a:spLocks noChangeArrowheads="1"/>
          </p:cNvSpPr>
          <p:nvPr/>
        </p:nvSpPr>
        <p:spPr bwMode="auto">
          <a:xfrm>
            <a:off x="6228184" y="3068960"/>
            <a:ext cx="2016224" cy="576064"/>
          </a:xfrm>
          <a:prstGeom prst="rect">
            <a:avLst/>
          </a:prstGeom>
          <a:solidFill>
            <a:schemeClr val="accent1">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Сельские сходы</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AutoShape 9"/>
          <p:cNvSpPr>
            <a:spLocks noChangeShapeType="1"/>
          </p:cNvSpPr>
          <p:nvPr/>
        </p:nvSpPr>
        <p:spPr bwMode="auto">
          <a:xfrm>
            <a:off x="1270000" y="657225"/>
            <a:ext cx="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055" name="Text Box 7"/>
          <p:cNvSpPr txBox="1">
            <a:spLocks noChangeArrowheads="1"/>
          </p:cNvSpPr>
          <p:nvPr/>
        </p:nvSpPr>
        <p:spPr bwMode="auto">
          <a:xfrm>
            <a:off x="3203848" y="4365104"/>
            <a:ext cx="1701924" cy="648071"/>
          </a:xfrm>
          <a:prstGeom prst="rect">
            <a:avLst/>
          </a:prstGeom>
          <a:solidFill>
            <a:schemeClr val="accent1">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Курия городских избирателей</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1187624" y="4365104"/>
            <a:ext cx="1562100" cy="648072"/>
          </a:xfrm>
          <a:prstGeom prst="rect">
            <a:avLst/>
          </a:prstGeom>
          <a:solidFill>
            <a:schemeClr val="accent1">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Курия землевладельцев</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049" name="Text Box 1"/>
          <p:cNvSpPr txBox="1">
            <a:spLocks noChangeArrowheads="1"/>
          </p:cNvSpPr>
          <p:nvPr/>
        </p:nvSpPr>
        <p:spPr bwMode="auto">
          <a:xfrm>
            <a:off x="5364088" y="4365105"/>
            <a:ext cx="2520280" cy="648072"/>
          </a:xfrm>
          <a:prstGeom prst="rect">
            <a:avLst/>
          </a:prstGeom>
          <a:solidFill>
            <a:schemeClr val="accent1">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Курии выборных от крестьянских  общин</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3275856" y="5877272"/>
            <a:ext cx="1485900" cy="648072"/>
          </a:xfrm>
          <a:prstGeom prst="rect">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Избиратели</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06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770438"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68" name="Rectangle 20"/>
          <p:cNvSpPr>
            <a:spLocks noChangeArrowheads="1"/>
          </p:cNvSpPr>
          <p:nvPr/>
        </p:nvSpPr>
        <p:spPr bwMode="auto">
          <a:xfrm>
            <a:off x="0" y="260648"/>
            <a:ext cx="54373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9" name="Rectangle 2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770438" algn="l"/>
              </a:tabLst>
            </a:pPr>
            <a:r>
              <a:rPr kumimoji="0" lang="ru-RU" sz="14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72" name="Rectangle 2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73" name="Rectangle 2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3" name="Прямая со стрелкой 32"/>
          <p:cNvCxnSpPr/>
          <p:nvPr/>
        </p:nvCxnSpPr>
        <p:spPr>
          <a:xfrm>
            <a:off x="3635896" y="836712"/>
            <a:ext cx="2520280"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68" name="Заголовок 167"/>
          <p:cNvSpPr>
            <a:spLocks noGrp="1"/>
          </p:cNvSpPr>
          <p:nvPr>
            <p:ph type="title"/>
          </p:nvPr>
        </p:nvSpPr>
        <p:spPr>
          <a:xfrm>
            <a:off x="301752" y="188640"/>
            <a:ext cx="8686800" cy="72008"/>
          </a:xfrm>
        </p:spPr>
        <p:txBody>
          <a:bodyPr>
            <a:normAutofit fontScale="90000"/>
          </a:bodyPr>
          <a:lstStyle/>
          <a:p>
            <a:r>
              <a:rPr lang="ru-RU" sz="1800"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sp>
        <p:nvSpPr>
          <p:cNvPr id="47" name="Содержимое 46"/>
          <p:cNvSpPr>
            <a:spLocks noGrp="1"/>
          </p:cNvSpPr>
          <p:nvPr>
            <p:ph sz="half" idx="1"/>
          </p:nvPr>
        </p:nvSpPr>
        <p:spPr>
          <a:xfrm>
            <a:off x="323528" y="1628800"/>
            <a:ext cx="4752528" cy="4104456"/>
          </a:xfrm>
        </p:spPr>
        <p:txBody>
          <a:bodyPr>
            <a:normAutofit/>
          </a:bodyPr>
          <a:lstStyle/>
          <a:p>
            <a:pPr>
              <a:buNone/>
            </a:pPr>
            <a:r>
              <a:rPr lang="ru-RU" sz="1600" dirty="0" smtClean="0">
                <a:latin typeface="Times New Roman" pitchFamily="18" charset="0"/>
                <a:cs typeface="Times New Roman" pitchFamily="18" charset="0"/>
              </a:rPr>
              <a:t>  </a:t>
            </a: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pPr>
              <a:buNone/>
            </a:pPr>
            <a:r>
              <a:rPr lang="ru-RU" sz="1600" b="1" dirty="0" smtClean="0">
                <a:latin typeface="Times New Roman" pitchFamily="18" charset="0"/>
                <a:cs typeface="Times New Roman" pitchFamily="18" charset="0"/>
              </a:rPr>
              <a:t>            депутаты             гласные</a:t>
            </a:r>
          </a:p>
          <a:p>
            <a:pPr>
              <a:buNone/>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p:txBody>
      </p:sp>
      <p:sp>
        <p:nvSpPr>
          <p:cNvPr id="48" name="Текст 47"/>
          <p:cNvSpPr>
            <a:spLocks noGrp="1"/>
          </p:cNvSpPr>
          <p:nvPr>
            <p:ph sz="half" idx="2"/>
          </p:nvPr>
        </p:nvSpPr>
        <p:spPr>
          <a:xfrm>
            <a:off x="5004048" y="1600200"/>
            <a:ext cx="1224136" cy="4724400"/>
          </a:xfrm>
        </p:spPr>
        <p:txBody>
          <a:bodyPr/>
          <a:lstStyle/>
          <a:p>
            <a:pPr>
              <a:buNone/>
            </a:pPr>
            <a:r>
              <a:rPr lang="ru-RU" sz="1600" b="1" dirty="0" smtClean="0">
                <a:latin typeface="Times New Roman" pitchFamily="18" charset="0"/>
                <a:cs typeface="Times New Roman" pitchFamily="18" charset="0"/>
              </a:rPr>
              <a:t>депутаты </a:t>
            </a:r>
          </a:p>
          <a:p>
            <a:pPr>
              <a:buNone/>
            </a:pPr>
            <a:r>
              <a:rPr lang="ru-RU" sz="1600" b="1" dirty="0" smtClean="0">
                <a:latin typeface="Times New Roman" pitchFamily="18" charset="0"/>
                <a:cs typeface="Times New Roman" pitchFamily="18" charset="0"/>
              </a:rPr>
              <a:t>гласные</a:t>
            </a:r>
            <a:endParaRPr lang="ru-RU" sz="1600" b="1" dirty="0">
              <a:latin typeface="Times New Roman" pitchFamily="18" charset="0"/>
              <a:cs typeface="Times New Roman" pitchFamily="18" charset="0"/>
            </a:endParaRPr>
          </a:p>
        </p:txBody>
      </p:sp>
      <p:cxnSp>
        <p:nvCxnSpPr>
          <p:cNvPr id="69" name="Прямая со стрелкой 68"/>
          <p:cNvCxnSpPr/>
          <p:nvPr/>
        </p:nvCxnSpPr>
        <p:spPr>
          <a:xfrm flipH="1" flipV="1">
            <a:off x="3707904" y="1196752"/>
            <a:ext cx="2304256" cy="43204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p:nvPr/>
        </p:nvCxnSpPr>
        <p:spPr>
          <a:xfrm flipV="1">
            <a:off x="1979712" y="1556792"/>
            <a:ext cx="144016" cy="2736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p:cNvCxnSpPr/>
          <p:nvPr/>
        </p:nvCxnSpPr>
        <p:spPr>
          <a:xfrm flipH="1" flipV="1">
            <a:off x="2987824" y="1556792"/>
            <a:ext cx="1224136" cy="26642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Прямая со стрелкой 89"/>
          <p:cNvCxnSpPr/>
          <p:nvPr/>
        </p:nvCxnSpPr>
        <p:spPr>
          <a:xfrm flipV="1">
            <a:off x="7308304" y="2852936"/>
            <a:ext cx="0" cy="21602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7" name="Прямая со стрелкой 96"/>
          <p:cNvCxnSpPr/>
          <p:nvPr/>
        </p:nvCxnSpPr>
        <p:spPr>
          <a:xfrm flipV="1">
            <a:off x="7524328" y="2852936"/>
            <a:ext cx="0" cy="21602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6" name="Прямая со стрелкой 105"/>
          <p:cNvCxnSpPr/>
          <p:nvPr/>
        </p:nvCxnSpPr>
        <p:spPr>
          <a:xfrm flipV="1">
            <a:off x="7092280" y="2852936"/>
            <a:ext cx="0" cy="21602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4" name="Прямая со стрелкой 113"/>
          <p:cNvCxnSpPr/>
          <p:nvPr/>
        </p:nvCxnSpPr>
        <p:spPr>
          <a:xfrm flipV="1">
            <a:off x="7524328" y="1916832"/>
            <a:ext cx="0" cy="21602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9" name="Прямая со стрелкой 118"/>
          <p:cNvCxnSpPr/>
          <p:nvPr/>
        </p:nvCxnSpPr>
        <p:spPr>
          <a:xfrm flipV="1">
            <a:off x="7308304" y="1916832"/>
            <a:ext cx="0" cy="21602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8" name="Прямая со стрелкой 127"/>
          <p:cNvCxnSpPr/>
          <p:nvPr/>
        </p:nvCxnSpPr>
        <p:spPr>
          <a:xfrm flipV="1">
            <a:off x="7092280" y="1916832"/>
            <a:ext cx="0" cy="21602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5" name="Прямая со стрелкой 134"/>
          <p:cNvCxnSpPr/>
          <p:nvPr/>
        </p:nvCxnSpPr>
        <p:spPr>
          <a:xfrm flipV="1">
            <a:off x="6732240" y="3717032"/>
            <a:ext cx="360040" cy="57606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0" name="Прямая со стрелкой 139"/>
          <p:cNvCxnSpPr/>
          <p:nvPr/>
        </p:nvCxnSpPr>
        <p:spPr>
          <a:xfrm flipV="1">
            <a:off x="3995936" y="5085184"/>
            <a:ext cx="0" cy="72008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1" name="Прямая со стрелкой 150"/>
          <p:cNvCxnSpPr/>
          <p:nvPr/>
        </p:nvCxnSpPr>
        <p:spPr>
          <a:xfrm flipH="1" flipV="1">
            <a:off x="2051720" y="5085184"/>
            <a:ext cx="1152128" cy="72008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6" name="Прямая со стрелкой 155"/>
          <p:cNvCxnSpPr/>
          <p:nvPr/>
        </p:nvCxnSpPr>
        <p:spPr>
          <a:xfrm flipV="1">
            <a:off x="4788024" y="5085184"/>
            <a:ext cx="1584176" cy="72008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923928" y="332656"/>
            <a:ext cx="1584176" cy="369332"/>
          </a:xfrm>
          <a:prstGeom prst="rect">
            <a:avLst/>
          </a:prstGeom>
          <a:noFill/>
        </p:spPr>
        <p:txBody>
          <a:bodyPr wrap="square" rtlCol="0">
            <a:spAutoFit/>
          </a:bodyPr>
          <a:lstStyle/>
          <a:p>
            <a:r>
              <a:rPr lang="ru-RU" b="1" dirty="0" smtClean="0"/>
              <a:t>избиратели</a:t>
            </a:r>
            <a:endParaRPr lang="ru-RU"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32656"/>
            <a:ext cx="8686800" cy="965792"/>
          </a:xfrm>
        </p:spPr>
        <p:txBody>
          <a:bodyPr>
            <a:normAutofit/>
          </a:bodyPr>
          <a:lstStyle/>
          <a:p>
            <a:pPr algn="ctr"/>
            <a:r>
              <a:rPr lang="ru-RU" sz="4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Тверское земство</a:t>
            </a:r>
            <a:endParaRPr lang="ru-RU" sz="4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4" name="Содержимое 3"/>
          <p:cNvSpPr>
            <a:spLocks noGrp="1"/>
          </p:cNvSpPr>
          <p:nvPr>
            <p:ph sz="half" idx="2"/>
          </p:nvPr>
        </p:nvSpPr>
        <p:spPr>
          <a:xfrm>
            <a:off x="4788024" y="1700808"/>
            <a:ext cx="4203576" cy="4623792"/>
          </a:xfrm>
        </p:spPr>
        <p:txBody>
          <a:bodyPr>
            <a:normAutofit fontScale="85000" lnSpcReduction="20000"/>
          </a:bodyPr>
          <a:lstStyle/>
          <a:p>
            <a:pPr>
              <a:buNone/>
            </a:pPr>
            <a:r>
              <a:rPr lang="ru-RU" b="1" dirty="0" smtClean="0"/>
              <a:t>    </a:t>
            </a:r>
            <a:r>
              <a:rPr lang="ru-RU" sz="3000" b="1" dirty="0" smtClean="0">
                <a:latin typeface="Times New Roman" pitchFamily="18" charset="0"/>
                <a:cs typeface="Times New Roman" pitchFamily="18" charset="0"/>
              </a:rPr>
              <a:t>17 февраля 1866 года состоялись выборы в Тверское  земское губернское собрание.</a:t>
            </a:r>
          </a:p>
          <a:p>
            <a:pPr>
              <a:buNone/>
            </a:pPr>
            <a:r>
              <a:rPr lang="ru-RU" sz="3000" b="1" dirty="0" smtClean="0">
                <a:latin typeface="Times New Roman" pitchFamily="18" charset="0"/>
                <a:cs typeface="Times New Roman" pitchFamily="18" charset="0"/>
              </a:rPr>
              <a:t>     60 мест из 86 получили дворяне, по 12 мест – купцы и крестьяне.</a:t>
            </a:r>
          </a:p>
          <a:p>
            <a:pPr>
              <a:buNone/>
            </a:pPr>
            <a:r>
              <a:rPr lang="ru-RU" sz="3000" b="1" dirty="0" smtClean="0">
                <a:latin typeface="Times New Roman" pitchFamily="18" charset="0"/>
                <a:cs typeface="Times New Roman" pitchFamily="18" charset="0"/>
              </a:rPr>
              <a:t>    12 марта 1866 года начала работу Тверская губернская земская управа, исполнительный орган земства.</a:t>
            </a:r>
            <a:endParaRPr lang="ru-RU" sz="3000" b="1" dirty="0">
              <a:latin typeface="Times New Roman" pitchFamily="18" charset="0"/>
              <a:cs typeface="Times New Roman" pitchFamily="18" charset="0"/>
            </a:endParaRPr>
          </a:p>
        </p:txBody>
      </p:sp>
      <p:pic>
        <p:nvPicPr>
          <p:cNvPr id="5" name="Содержимое 4" descr="Состав Тверского земства">
            <a:hlinkClick r:id="rId2"/>
          </p:cNvPr>
          <p:cNvPicPr>
            <a:picLocks noGrp="1"/>
          </p:cNvPicPr>
          <p:nvPr>
            <p:ph sz="half" idx="1"/>
          </p:nvPr>
        </p:nvPicPr>
        <p:blipFill>
          <a:blip r:embed="rId3" cstate="print"/>
          <a:srcRect/>
          <a:stretch>
            <a:fillRect/>
          </a:stretch>
        </p:blipFill>
        <p:spPr bwMode="auto">
          <a:xfrm>
            <a:off x="323528" y="1628800"/>
            <a:ext cx="4608512" cy="4464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1099592"/>
          </a:xfrm>
        </p:spPr>
        <p:txBody>
          <a:bodyPr>
            <a:noAutofit/>
          </a:bodyPr>
          <a:lstStyle/>
          <a:p>
            <a:pPr algn="ctr"/>
            <a:r>
              <a:rPr lang="ru-RU"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Деятельность Тверского земства</a:t>
            </a:r>
            <a:endParaRPr lang="ru-RU" dirty="0"/>
          </a:p>
        </p:txBody>
      </p:sp>
      <p:sp>
        <p:nvSpPr>
          <p:cNvPr id="4" name="Содержимое 3"/>
          <p:cNvSpPr>
            <a:spLocks noGrp="1"/>
          </p:cNvSpPr>
          <p:nvPr>
            <p:ph sz="half" idx="2"/>
          </p:nvPr>
        </p:nvSpPr>
        <p:spPr>
          <a:xfrm>
            <a:off x="4648200" y="1600200"/>
            <a:ext cx="4343400" cy="5069160"/>
          </a:xfrm>
        </p:spPr>
        <p:txBody>
          <a:bodyPr>
            <a:normAutofit fontScale="25000" lnSpcReduction="20000"/>
          </a:bodyPr>
          <a:lstStyle/>
          <a:p>
            <a:r>
              <a:rPr lang="ru-RU" sz="11200" b="1" dirty="0" smtClean="0">
                <a:latin typeface="Times New Roman" pitchFamily="18" charset="0"/>
                <a:cs typeface="Times New Roman" pitchFamily="18" charset="0"/>
              </a:rPr>
              <a:t>Тверское земство было одним из самых заметных в России. Его деятели стремились использовать данные им права для улучшения жизни и быта крестьян.</a:t>
            </a:r>
          </a:p>
          <a:p>
            <a:r>
              <a:rPr lang="ru-RU" sz="11200" b="1" dirty="0" smtClean="0">
                <a:latin typeface="Times New Roman" pitchFamily="18" charset="0"/>
                <a:cs typeface="Times New Roman" pitchFamily="18" charset="0"/>
              </a:rPr>
              <a:t>Впервые в России Тверское земство стало практиковать выдачу кредитов сельским общинам для выкупа земли.</a:t>
            </a:r>
          </a:p>
          <a:p>
            <a:endParaRPr lang="ru-RU" sz="11200" b="1" dirty="0">
              <a:latin typeface="Times New Roman" pitchFamily="18" charset="0"/>
              <a:cs typeface="Times New Roman" pitchFamily="18" charset="0"/>
            </a:endParaRPr>
          </a:p>
        </p:txBody>
      </p:sp>
      <p:pic>
        <p:nvPicPr>
          <p:cNvPr id="5" name="Содержимое 4" descr="Первый состав Тверской губернской земской управы. 1866 г.">
            <a:hlinkClick r:id="rId2" tooltip="&quot;Первый состав Тверской губернской земской управы. 1866 г.&quot;"/>
          </p:cNvPr>
          <p:cNvPicPr>
            <a:picLocks noGrp="1"/>
          </p:cNvPicPr>
          <p:nvPr>
            <p:ph sz="half" idx="1"/>
          </p:nvPr>
        </p:nvPicPr>
        <p:blipFill>
          <a:blip r:embed="rId3" cstate="print"/>
          <a:srcRect t="5934"/>
          <a:stretch>
            <a:fillRect/>
          </a:stretch>
        </p:blipFill>
        <p:spPr bwMode="auto">
          <a:xfrm>
            <a:off x="251520" y="2060848"/>
            <a:ext cx="4320480"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243608"/>
          </a:xfrm>
        </p:spPr>
        <p:txBody>
          <a:bodyPr>
            <a:noAutofit/>
          </a:bodyPr>
          <a:lstStyle/>
          <a:p>
            <a:pPr algn="ctr"/>
            <a:r>
              <a:rPr lang="ru-RU"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Деятельность Тверского земства</a:t>
            </a:r>
            <a:endParaRPr lang="ru-RU"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4" name="Содержимое 3"/>
          <p:cNvSpPr>
            <a:spLocks noGrp="1"/>
          </p:cNvSpPr>
          <p:nvPr>
            <p:ph idx="1"/>
          </p:nvPr>
        </p:nvSpPr>
        <p:spPr>
          <a:xfrm>
            <a:off x="304800" y="1844824"/>
            <a:ext cx="8686800" cy="4680520"/>
          </a:xfrm>
        </p:spPr>
        <p:txBody>
          <a:bodyPr>
            <a:normAutofit fontScale="92500" lnSpcReduction="20000"/>
          </a:bodyPr>
          <a:lstStyle/>
          <a:p>
            <a:r>
              <a:rPr lang="ru-RU" sz="3000" b="1" dirty="0" smtClean="0">
                <a:latin typeface="Times New Roman" pitchFamily="18" charset="0"/>
                <a:cs typeface="Times New Roman" pitchFamily="18" charset="0"/>
              </a:rPr>
              <a:t>Ко времени образования земств в губернии было 11 больниц. К 1910 году в губернии стало 70 больниц и 42 фельдшерских пункта.</a:t>
            </a:r>
          </a:p>
          <a:p>
            <a:r>
              <a:rPr lang="ru-RU" sz="3000" b="1" dirty="0" smtClean="0">
                <a:latin typeface="Times New Roman" pitchFamily="18" charset="0"/>
                <a:cs typeface="Times New Roman" pitchFamily="18" charset="0"/>
              </a:rPr>
              <a:t>К концу </a:t>
            </a:r>
            <a:r>
              <a:rPr lang="en-US" sz="3000" b="1" dirty="0" smtClean="0">
                <a:latin typeface="Times New Roman" pitchFamily="18" charset="0"/>
                <a:cs typeface="Times New Roman" pitchFamily="18" charset="0"/>
              </a:rPr>
              <a:t>XX</a:t>
            </a:r>
            <a:r>
              <a:rPr lang="ru-RU" sz="3000" b="1" dirty="0" smtClean="0">
                <a:latin typeface="Times New Roman" pitchFamily="18" charset="0"/>
                <a:cs typeface="Times New Roman" pitchFamily="18" charset="0"/>
              </a:rPr>
              <a:t> века число начальных земских школ увеличилось с 240 до 500. В 1870 г. была открыта женская учительская школа, а в 1875г. – Тверское реальное училище.</a:t>
            </a:r>
          </a:p>
          <a:p>
            <a:r>
              <a:rPr lang="ru-RU" sz="3000" b="1" dirty="0" smtClean="0">
                <a:latin typeface="Times New Roman" pitchFamily="18" charset="0"/>
                <a:cs typeface="Times New Roman" pitchFamily="18" charset="0"/>
              </a:rPr>
              <a:t>Создавались артели: сапожные, кузнечные, смолокуренные.</a:t>
            </a:r>
          </a:p>
          <a:p>
            <a:r>
              <a:rPr lang="ru-RU" sz="3000" b="1" dirty="0" smtClean="0">
                <a:latin typeface="Times New Roman" pitchFamily="18" charset="0"/>
                <a:cs typeface="Times New Roman" pitchFamily="18" charset="0"/>
              </a:rPr>
              <a:t>Активно развивалось молочное животноводство. Для переработки продукции стали строить сыроваренные и маслобойные заводы.</a:t>
            </a:r>
          </a:p>
          <a:p>
            <a:pPr>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60648"/>
            <a:ext cx="8686800" cy="1037800"/>
          </a:xfrm>
        </p:spPr>
        <p:txBody>
          <a:bodyPr>
            <a:normAutofit/>
          </a:bodyPr>
          <a:lstStyle/>
          <a:p>
            <a:pPr algn="ctr"/>
            <a:r>
              <a:rPr lang="ru-RU" sz="4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Государственная дума</a:t>
            </a:r>
            <a:endParaRPr lang="ru-RU" sz="4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sz="half" idx="1"/>
          </p:nvPr>
        </p:nvSpPr>
        <p:spPr/>
        <p:txBody>
          <a:bodyPr>
            <a:normAutofit fontScale="85000" lnSpcReduction="20000"/>
          </a:bodyPr>
          <a:lstStyle/>
          <a:p>
            <a:endParaRPr lang="ru-RU"/>
          </a:p>
        </p:txBody>
      </p:sp>
      <p:sp>
        <p:nvSpPr>
          <p:cNvPr id="4" name="Содержимое 3"/>
          <p:cNvSpPr>
            <a:spLocks noGrp="1"/>
          </p:cNvSpPr>
          <p:nvPr>
            <p:ph sz="half" idx="2"/>
          </p:nvPr>
        </p:nvSpPr>
        <p:spPr/>
        <p:txBody>
          <a:bodyPr>
            <a:normAutofit fontScale="85000" lnSpcReduction="20000"/>
          </a:bodyPr>
          <a:lstStyle/>
          <a:p>
            <a:r>
              <a:rPr lang="ru-RU" sz="3000" b="1" dirty="0" smtClean="0"/>
              <a:t>В России первое представительное учреждение  парламентского типа было созвано лишь  в 1906 году при Николае </a:t>
            </a:r>
            <a:r>
              <a:rPr lang="en-US" sz="3000" b="1" dirty="0" smtClean="0"/>
              <a:t>II</a:t>
            </a:r>
            <a:r>
              <a:rPr lang="ru-RU" sz="3000" b="1" smtClean="0"/>
              <a:t>. Оно </a:t>
            </a:r>
            <a:r>
              <a:rPr lang="ru-RU" sz="3000" b="1" dirty="0" smtClean="0"/>
              <a:t>получило название Государственная дума. Несколько раз царь распускал Думу, тем не менее, она просуществовала вплоть до свержения самодержавия.</a:t>
            </a:r>
          </a:p>
          <a:p>
            <a:endParaRPr lang="ru-RU" b="1" dirty="0"/>
          </a:p>
        </p:txBody>
      </p:sp>
      <p:pic>
        <p:nvPicPr>
          <p:cNvPr id="1026" name="Picture 2" descr="C:\Users\ПК\Desktop\tmp585-2.jpg"/>
          <p:cNvPicPr>
            <a:picLocks noChangeAspect="1" noChangeArrowheads="1"/>
          </p:cNvPicPr>
          <p:nvPr/>
        </p:nvPicPr>
        <p:blipFill>
          <a:blip r:embed="rId2" cstate="print"/>
          <a:srcRect/>
          <a:stretch>
            <a:fillRect/>
          </a:stretch>
        </p:blipFill>
        <p:spPr bwMode="auto">
          <a:xfrm>
            <a:off x="323528" y="1484784"/>
            <a:ext cx="4320480" cy="489654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60648"/>
            <a:ext cx="8686800" cy="1037800"/>
          </a:xfrm>
        </p:spPr>
        <p:txBody>
          <a:bodyPr>
            <a:normAutofit/>
          </a:bodyPr>
          <a:lstStyle/>
          <a:p>
            <a:pPr algn="ctr"/>
            <a:r>
              <a:rPr lang="ru-RU" sz="4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Конституция 1918 года</a:t>
            </a:r>
            <a:endParaRPr lang="ru-RU" sz="4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4" name="Содержимое 3"/>
          <p:cNvSpPr>
            <a:spLocks noGrp="1"/>
          </p:cNvSpPr>
          <p:nvPr>
            <p:ph sz="half" idx="2"/>
          </p:nvPr>
        </p:nvSpPr>
        <p:spPr/>
        <p:txBody>
          <a:bodyPr>
            <a:noAutofit/>
          </a:bodyPr>
          <a:lstStyle/>
          <a:p>
            <a:r>
              <a:rPr lang="ru-RU" sz="1800" b="1" dirty="0" smtClean="0">
                <a:latin typeface="Times New Roman" pitchFamily="18" charset="0"/>
                <a:cs typeface="Times New Roman" pitchFamily="18" charset="0"/>
              </a:rPr>
              <a:t>В соответствии с Конституциями РСФСР (1918г.) и СССР (1924г.) избирательные права предоставлялись гражданам обоего пола, достигшим 18 лет и не лишенным политических прав по приговору суда. Лишались избирательных прав представители “эксплуататорских классов» или владеющие собственностью и использующие наемные труд торговцы.  В законодательных актах того времени устанавливалась многоступенчатая, пропорциональная и не основанная на тайном голосовании избирательная система.</a:t>
            </a:r>
            <a:endParaRPr lang="ru-RU" sz="1800" b="1" dirty="0">
              <a:latin typeface="Times New Roman" pitchFamily="18" charset="0"/>
              <a:cs typeface="Times New Roman" pitchFamily="18" charset="0"/>
            </a:endParaRPr>
          </a:p>
        </p:txBody>
      </p:sp>
      <p:pic>
        <p:nvPicPr>
          <p:cNvPr id="5" name="Picture 6" descr="1918"/>
          <p:cNvPicPr>
            <a:picLocks noGrp="1" noChangeAspect="1" noChangeArrowheads="1"/>
          </p:cNvPicPr>
          <p:nvPr>
            <p:ph sz="half" idx="1"/>
          </p:nvPr>
        </p:nvPicPr>
        <p:blipFill>
          <a:blip r:embed="rId2" cstate="print"/>
          <a:srcRect/>
          <a:stretch>
            <a:fillRect/>
          </a:stretch>
        </p:blipFill>
        <p:spPr bwMode="auto">
          <a:xfrm>
            <a:off x="927897" y="1600200"/>
            <a:ext cx="2944805"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32656"/>
            <a:ext cx="8686800" cy="965792"/>
          </a:xfrm>
        </p:spPr>
        <p:txBody>
          <a:bodyPr>
            <a:normAutofit/>
          </a:bodyPr>
          <a:lstStyle/>
          <a:p>
            <a:pPr algn="ctr"/>
            <a:r>
              <a:rPr lang="ru-RU" sz="4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Конституция 1936 года</a:t>
            </a:r>
            <a:endParaRPr lang="ru-RU" sz="4400" dirty="0"/>
          </a:p>
        </p:txBody>
      </p:sp>
      <p:sp>
        <p:nvSpPr>
          <p:cNvPr id="4" name="Содержимое 3"/>
          <p:cNvSpPr>
            <a:spLocks noGrp="1"/>
          </p:cNvSpPr>
          <p:nvPr>
            <p:ph sz="half" idx="2"/>
          </p:nvPr>
        </p:nvSpPr>
        <p:spPr>
          <a:xfrm>
            <a:off x="4648200" y="1700808"/>
            <a:ext cx="4343400" cy="4896544"/>
          </a:xfrm>
        </p:spPr>
        <p:txBody>
          <a:bodyPr>
            <a:noAutofit/>
          </a:bodyPr>
          <a:lstStyle/>
          <a:p>
            <a:r>
              <a:rPr lang="ru-RU" sz="1800" b="1" dirty="0" smtClean="0">
                <a:latin typeface="Times New Roman" pitchFamily="18" charset="0"/>
                <a:cs typeface="Times New Roman" pitchFamily="18" charset="0"/>
              </a:rPr>
              <a:t>По Конституции 1936г. формально восстанавливалась избирательная система, основанная на принципах всеобщего, равного, прямого избирательного права при тайном голосовании. Были отменены сословные ограничения избирательных прав граждан. Депутаты всех уровне избирались прямым голосованием. Но в условиях однопартийной системы  голосование носило формальный характер.  Конкуренция между кандидатами и предвыборная борьба отсутствовали.</a:t>
            </a:r>
          </a:p>
          <a:p>
            <a:endParaRPr lang="ru-RU" sz="1800" dirty="0">
              <a:latin typeface="Times New Roman" pitchFamily="18" charset="0"/>
              <a:cs typeface="Times New Roman" pitchFamily="18" charset="0"/>
            </a:endParaRPr>
          </a:p>
        </p:txBody>
      </p:sp>
      <p:pic>
        <p:nvPicPr>
          <p:cNvPr id="5" name="Picture 7" descr="constitycia-Stalin"/>
          <p:cNvPicPr>
            <a:picLocks noGrp="1" noChangeAspect="1" noChangeArrowheads="1"/>
          </p:cNvPicPr>
          <p:nvPr>
            <p:ph sz="half" idx="1"/>
          </p:nvPr>
        </p:nvPicPr>
        <p:blipFill>
          <a:blip r:embed="rId2" cstate="print"/>
          <a:srcRect/>
          <a:stretch>
            <a:fillRect/>
          </a:stretch>
        </p:blipFill>
        <p:spPr bwMode="auto">
          <a:xfrm>
            <a:off x="323528" y="1916832"/>
            <a:ext cx="4339208" cy="4248472"/>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1298448"/>
          </a:xfrm>
        </p:spPr>
        <p:txBody>
          <a:bodyPr>
            <a:noAutofit/>
          </a:bodyPr>
          <a:lstStyle/>
          <a:p>
            <a:pPr algn="ctr"/>
            <a:r>
              <a:rPr lang="ru-RU"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Изменения в законах о выборах</a:t>
            </a:r>
            <a:endParaRPr lang="ru-RU"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1196752"/>
            <a:ext cx="4343400" cy="5127848"/>
          </a:xfrm>
        </p:spPr>
        <p:txBody>
          <a:bodyPr>
            <a:noAutofit/>
          </a:bodyPr>
          <a:lstStyle/>
          <a:p>
            <a:pPr fontAlgn="base"/>
            <a:r>
              <a:rPr lang="ru-RU" sz="1600" b="1" dirty="0" smtClean="0">
                <a:latin typeface="Times New Roman" pitchFamily="18" charset="0"/>
                <a:cs typeface="Times New Roman" pitchFamily="18" charset="0"/>
              </a:rPr>
              <a:t>Попытка модернизировать советскую избирательную систему была предпринята в 1989г., когда были внесены изменения в законы о выборах. Они допускали выдвижение нескольких кандидатов в депутаты. Одновременно устанавливалось гарантированное избрание определенного числа депутатов от КПСС, комсомола, профсоюзов и ряда других общественных организаций на их съездах. Этим нарушался принцип равенства избирателей и пропорциональности избрания депутатов в представительные органы власти. Но и в этих ограничениях ощущался процесс демократизации советской системы, появилась возможность в период выборов осуществлять легальную политическую деятельность. Результатом реформы избирательной системы явилась ликвидация монополии КПСС на власть.</a:t>
            </a:r>
          </a:p>
          <a:p>
            <a:endParaRPr lang="ru-RU" sz="1600" b="1" dirty="0">
              <a:latin typeface="Times New Roman" pitchFamily="18" charset="0"/>
              <a:cs typeface="Times New Roman" pitchFamily="18" charset="0"/>
            </a:endParaRPr>
          </a:p>
        </p:txBody>
      </p:sp>
      <p:pic>
        <p:nvPicPr>
          <p:cNvPr id="1026" name="Picture 2" descr="C:\Users\ПК\Desktop\2b0a45d701a100ddc2af3a10605e6527.jpg"/>
          <p:cNvPicPr>
            <a:picLocks noGrp="1" noChangeAspect="1" noChangeArrowheads="1"/>
          </p:cNvPicPr>
          <p:nvPr>
            <p:ph sz="half" idx="1"/>
          </p:nvPr>
        </p:nvPicPr>
        <p:blipFill>
          <a:blip r:embed="rId2" cstate="print"/>
          <a:srcRect/>
          <a:stretch>
            <a:fillRect/>
          </a:stretch>
        </p:blipFill>
        <p:spPr bwMode="auto">
          <a:xfrm>
            <a:off x="428805" y="1513632"/>
            <a:ext cx="3855163" cy="501171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04800" y="1628800"/>
            <a:ext cx="8686800" cy="4451325"/>
          </a:xfrm>
        </p:spPr>
        <p:txBody>
          <a:bodyPr>
            <a:noAutofit/>
          </a:bodyPr>
          <a:lstStyle/>
          <a:p>
            <a:pPr fontAlgn="base"/>
            <a:r>
              <a:rPr lang="ru-RU" sz="2400" b="1" dirty="0" smtClean="0">
                <a:latin typeface="Times New Roman" pitchFamily="18" charset="0"/>
                <a:cs typeface="Times New Roman" pitchFamily="18" charset="0"/>
              </a:rPr>
              <a:t>По итогам выборов 1990 г. пришедшие к власти в некоторых республиках СССР широкие коалиции демократических сил с весьма расплывчатыми программами разрушили существовавшую политическую и государственную систему в СССР. Были отменены нормы избирательного права, по которым КПСС  и некоторые другие общественные организации находились в привилегированное положение. Советская избирательная система окончательно прекратила свое существование в связи с принятием Конституции Российской Федерации в декабре 1993 г.</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3" descr="0_55fbd_dc530cf4_XL.jpg"/>
          <p:cNvPicPr>
            <a:picLocks noGrp="1" noChangeAspect="1"/>
          </p:cNvPicPr>
          <p:nvPr>
            <p:ph idx="4294967295"/>
          </p:nvPr>
        </p:nvPicPr>
        <p:blipFill>
          <a:blip r:embed="rId2" cstate="print"/>
          <a:stretch>
            <a:fillRect/>
          </a:stretch>
        </p:blipFill>
        <p:spPr>
          <a:xfrm>
            <a:off x="1" y="0"/>
            <a:ext cx="9251994" cy="6858000"/>
          </a:xfrm>
          <a:prstGeom prst="rect">
            <a:avLst/>
          </a:prstGeom>
        </p:spPr>
      </p:pic>
      <p:sp>
        <p:nvSpPr>
          <p:cNvPr id="3" name="Прямоугольник 2"/>
          <p:cNvSpPr/>
          <p:nvPr/>
        </p:nvSpPr>
        <p:spPr>
          <a:xfrm>
            <a:off x="1187624" y="1124745"/>
            <a:ext cx="5184576" cy="4247317"/>
          </a:xfrm>
          <a:prstGeom prst="rect">
            <a:avLst/>
          </a:prstGeom>
        </p:spPr>
        <p:txBody>
          <a:bodyPr wrap="square">
            <a:spAutoFit/>
          </a:bodyPr>
          <a:lstStyle/>
          <a:p>
            <a:pPr lvl="0" algn="ctr" fontAlgn="base">
              <a:spcBef>
                <a:spcPct val="0"/>
              </a:spcBef>
              <a:spcAft>
                <a:spcPct val="0"/>
              </a:spcAft>
            </a:pPr>
            <a:r>
              <a:rPr lang="ru-RU" sz="5400" dirty="0" smtClean="0">
                <a:latin typeface="Mistral" pitchFamily="66" charset="0"/>
                <a:ea typeface="Calibri" pitchFamily="34" charset="0"/>
                <a:cs typeface="Times New Roman" pitchFamily="18" charset="0"/>
              </a:rPr>
              <a:t>«Не забывайте прошлого – оно учитель будущего».</a:t>
            </a:r>
          </a:p>
          <a:p>
            <a:pPr lvl="0" algn="ctr" fontAlgn="base">
              <a:spcBef>
                <a:spcPct val="0"/>
              </a:spcBef>
              <a:spcAft>
                <a:spcPct val="0"/>
              </a:spcAft>
            </a:pPr>
            <a:r>
              <a:rPr lang="ru-RU" sz="5400" dirty="0" smtClean="0">
                <a:latin typeface="Mistral" pitchFamily="66" charset="0"/>
                <a:cs typeface="Times New Roman" pitchFamily="18" charset="0"/>
              </a:rPr>
              <a:t>(Китайская пословица)</a:t>
            </a:r>
            <a:endParaRPr lang="ru-RU" sz="5400" dirty="0" smtClean="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60648"/>
            <a:ext cx="8686800" cy="1037800"/>
          </a:xfrm>
        </p:spPr>
        <p:txBody>
          <a:bodyPr>
            <a:normAutofit/>
          </a:bodyPr>
          <a:lstStyle/>
          <a:p>
            <a:pPr algn="ctr"/>
            <a:r>
              <a:rPr lang="ru-RU" sz="4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Конституция 1993 года</a:t>
            </a:r>
            <a:endParaRPr lang="ru-RU" sz="4800" dirty="0"/>
          </a:p>
        </p:txBody>
      </p:sp>
      <p:sp>
        <p:nvSpPr>
          <p:cNvPr id="4" name="Содержимое 3"/>
          <p:cNvSpPr>
            <a:spLocks noGrp="1"/>
          </p:cNvSpPr>
          <p:nvPr>
            <p:ph sz="half" idx="2"/>
          </p:nvPr>
        </p:nvSpPr>
        <p:spPr/>
        <p:txBody>
          <a:bodyPr>
            <a:normAutofit fontScale="92500" lnSpcReduction="10000"/>
          </a:bodyPr>
          <a:lstStyle/>
          <a:p>
            <a:r>
              <a:rPr lang="ru-RU" b="1" dirty="0"/>
              <a:t>1</a:t>
            </a:r>
            <a:r>
              <a:rPr lang="ru-RU" b="1" dirty="0" smtClean="0">
                <a:latin typeface="Times New Roman" pitchFamily="18" charset="0"/>
                <a:cs typeface="Times New Roman" pitchFamily="18" charset="0"/>
              </a:rPr>
              <a:t>2 декабря 1993 года в результате всенародного голосования (референдума) была принята новая Конституция, в которой закреплены основные политические и гражданские права человека в соответствии с нормами международного права.</a:t>
            </a:r>
            <a:endParaRPr lang="ru-RU" b="1" dirty="0">
              <a:latin typeface="Times New Roman" pitchFamily="18" charset="0"/>
              <a:cs typeface="Times New Roman" pitchFamily="18" charset="0"/>
            </a:endParaRPr>
          </a:p>
        </p:txBody>
      </p:sp>
      <p:pic>
        <p:nvPicPr>
          <p:cNvPr id="5" name="Picture 6" descr="List-Of-Amendments"/>
          <p:cNvPicPr>
            <a:picLocks noGrp="1" noChangeAspect="1" noChangeArrowheads="1"/>
          </p:cNvPicPr>
          <p:nvPr>
            <p:ph sz="half" idx="1"/>
          </p:nvPr>
        </p:nvPicPr>
        <p:blipFill>
          <a:blip r:embed="rId2" cstate="print"/>
          <a:srcRect/>
          <a:stretch>
            <a:fillRect/>
          </a:stretch>
        </p:blipFill>
        <p:spPr bwMode="auto">
          <a:xfrm>
            <a:off x="514312" y="1600200"/>
            <a:ext cx="3771976" cy="47244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88640"/>
            <a:ext cx="8686800" cy="1109808"/>
          </a:xfrm>
        </p:spPr>
        <p:txBody>
          <a:bodyPr>
            <a:noAutofit/>
          </a:bodyPr>
          <a:lstStyle/>
          <a:p>
            <a:pPr algn="ctr"/>
            <a:r>
              <a:rPr lang="ru-RU" sz="66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В.В.Путин</a:t>
            </a:r>
            <a:endParaRPr lang="ru-RU" sz="66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1484784"/>
            <a:ext cx="4343400" cy="4839816"/>
          </a:xfrm>
        </p:spPr>
        <p:txBody>
          <a:bodyPr>
            <a:noAutofit/>
          </a:bodyPr>
          <a:lstStyle/>
          <a:p>
            <a:r>
              <a:rPr lang="ru-RU" sz="2000" b="1" dirty="0" smtClean="0">
                <a:latin typeface="Times New Roman" pitchFamily="18" charset="0"/>
                <a:cs typeface="Times New Roman" pitchFamily="18" charset="0"/>
              </a:rPr>
              <a:t>"Россия – это страна, которая выбрала для себя демократию волей собственного народа. Она сама встала на этот путь и, соблюдая все общепринятые демократические нормы, сама будет решать, каким образом – с учетом своей исторической, геополитической и иной специфики – можно обеспечить реализацию принципов свободы и демократии".</a:t>
            </a:r>
          </a:p>
          <a:p>
            <a:r>
              <a:rPr lang="ru-RU" sz="2000" b="1" dirty="0" smtClean="0">
                <a:latin typeface="Times New Roman" pitchFamily="18" charset="0"/>
                <a:cs typeface="Times New Roman" pitchFamily="18" charset="0"/>
              </a:rPr>
              <a:t> (В.В. Путин, из Послания Федеральному Собранию Российской Федерации 25 апреля 2005 года»).</a:t>
            </a:r>
          </a:p>
          <a:p>
            <a:endParaRPr lang="ru-RU" sz="2000" dirty="0">
              <a:latin typeface="Times New Roman" pitchFamily="18" charset="0"/>
              <a:cs typeface="Times New Roman" pitchFamily="18" charset="0"/>
            </a:endParaRPr>
          </a:p>
        </p:txBody>
      </p:sp>
      <p:pic>
        <p:nvPicPr>
          <p:cNvPr id="5" name="Picture 11" descr="865"/>
          <p:cNvPicPr>
            <a:picLocks noGrp="1" noChangeAspect="1" noChangeArrowheads="1"/>
          </p:cNvPicPr>
          <p:nvPr>
            <p:ph sz="half" idx="1"/>
          </p:nvPr>
        </p:nvPicPr>
        <p:blipFill>
          <a:blip r:embed="rId2" cstate="print"/>
          <a:srcRect/>
          <a:stretch>
            <a:fillRect/>
          </a:stretch>
        </p:blipFill>
        <p:spPr bwMode="auto">
          <a:xfrm>
            <a:off x="539552" y="1700808"/>
            <a:ext cx="3672408" cy="4664683"/>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457200" y="188913"/>
            <a:ext cx="8686800" cy="2592387"/>
          </a:xfrm>
        </p:spPr>
        <p:txBody>
          <a:bodyPr>
            <a:normAutofit/>
          </a:bodyPr>
          <a:lstStyle/>
          <a:p>
            <a:pPr algn="ctr"/>
            <a:r>
              <a:rPr lang="ru-RU" sz="48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Спасибо за внимание</a:t>
            </a:r>
            <a:endParaRPr lang="ru-RU" sz="48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87824" y="2636912"/>
            <a:ext cx="3090788" cy="3154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95536"/>
          </a:xfrm>
        </p:spPr>
        <p:txBody>
          <a:bodyPr>
            <a:noAutofit/>
          </a:bodyPr>
          <a:lstStyle/>
          <a:p>
            <a:pPr algn="ctr"/>
            <a:r>
              <a:rPr lang="ru-RU"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Новгородское вече</a:t>
            </a:r>
            <a:endParaRPr lang="ru-RU" sz="5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Содержимое 3"/>
          <p:cNvSpPr>
            <a:spLocks noGrp="1"/>
          </p:cNvSpPr>
          <p:nvPr>
            <p:ph idx="1"/>
          </p:nvPr>
        </p:nvSpPr>
        <p:spPr/>
        <p:txBody>
          <a:bodyPr>
            <a:normAutofit/>
          </a:bodyPr>
          <a:lstStyle/>
          <a:p>
            <a:pPr>
              <a:buNone/>
            </a:pPr>
            <a:endParaRPr lang="ru-RU" sz="1800" dirty="0">
              <a:latin typeface="Times New Roman" pitchFamily="18" charset="0"/>
              <a:cs typeface="Times New Roman" pitchFamily="18" charset="0"/>
            </a:endParaRPr>
          </a:p>
        </p:txBody>
      </p:sp>
      <p:pic>
        <p:nvPicPr>
          <p:cNvPr id="1026" name="Picture 2" descr="C:\Users\ПК\Desktop\bojarskij_ballada_o_druzhbe_na_vojne_kak_na_vojne.jpg"/>
          <p:cNvPicPr>
            <a:picLocks noChangeAspect="1" noChangeArrowheads="1"/>
          </p:cNvPicPr>
          <p:nvPr/>
        </p:nvPicPr>
        <p:blipFill>
          <a:blip r:embed="rId2" cstate="print"/>
          <a:srcRect/>
          <a:stretch>
            <a:fillRect/>
          </a:stretch>
        </p:blipFill>
        <p:spPr bwMode="auto">
          <a:xfrm>
            <a:off x="251520" y="1268760"/>
            <a:ext cx="8640960" cy="532859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Autofit/>
          </a:bodyPr>
          <a:lstStyle/>
          <a:p>
            <a:r>
              <a:rPr lang="ru-RU" sz="2800" b="1" dirty="0" smtClean="0">
                <a:latin typeface="Times New Roman" pitchFamily="18" charset="0"/>
                <a:cs typeface="Times New Roman" pitchFamily="18" charset="0"/>
              </a:rPr>
              <a:t>Историю выборов в России следует отсчитывать с Новгородской феодальной республики, которая существовала в период с XII по XV вв. Хотя и раньше вечевые собрания, решавшие важнейшие вопросы местного и государственного значения, имели широкое распространение на Руси, но именно в Великом Новгороде впервые сформировались выборные институты. С ликвидацией политической самостоятельности Новгородской и Псковской республик институты избирательной системы угасли.</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1034752"/>
          </a:xfrm>
        </p:spPr>
        <p:txBody>
          <a:bodyPr>
            <a:noAutofit/>
          </a:bodyPr>
          <a:lstStyle/>
          <a:p>
            <a:pPr algn="ctr"/>
            <a:r>
              <a:rPr lang="ru-RU"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Земский собор</a:t>
            </a:r>
            <a:endParaRPr lang="ru-RU" sz="5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descr="C:\Users\ПК\Desktop\Zemskiy_sobor.jpg"/>
          <p:cNvPicPr>
            <a:picLocks noGrp="1" noChangeAspect="1" noChangeArrowheads="1"/>
          </p:cNvPicPr>
          <p:nvPr>
            <p:ph idx="1"/>
          </p:nvPr>
        </p:nvPicPr>
        <p:blipFill>
          <a:blip r:embed="rId2" cstate="print"/>
          <a:srcRect/>
          <a:stretch>
            <a:fillRect/>
          </a:stretch>
        </p:blipFill>
        <p:spPr bwMode="auto">
          <a:xfrm>
            <a:off x="323528" y="1412776"/>
            <a:ext cx="8424936" cy="51125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1034752"/>
          </a:xfrm>
        </p:spPr>
        <p:txBody>
          <a:bodyPr>
            <a:noAutofit/>
          </a:bodyPr>
          <a:lstStyle/>
          <a:p>
            <a:pPr algn="ctr"/>
            <a:r>
              <a:rPr lang="ru-RU"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Земский собор</a:t>
            </a:r>
            <a:endParaRPr lang="ru-RU" sz="54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Autofit/>
          </a:bodyPr>
          <a:lstStyle/>
          <a:p>
            <a:r>
              <a:rPr lang="ru-RU" sz="2400" b="1" dirty="0" smtClean="0">
                <a:latin typeface="Times New Roman" pitchFamily="18" charset="0"/>
                <a:cs typeface="Times New Roman" pitchFamily="18" charset="0"/>
              </a:rPr>
              <a:t>Земские соборы занимали особое место среди органов государственной власти в XVI – XVII вв. Они являлись сословно-представительным органом, формировавшимся по принципу участия, по должности и общественно-политическому положению, а также по принципу выборного территориального и сословного делегирования. Земские соборы избирали царей, объявляли войну или мир, утверждали налоги, назначали должностных лиц и т.д., но они не были постоянно действующим органом, собирались по мере необходимости. Наиболее важными событиями в деятельности Земских соборов были выборы царей. </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301752" y="404664"/>
            <a:ext cx="8686800" cy="1152128"/>
          </a:xfrm>
        </p:spPr>
        <p:txBody>
          <a:bodyPr>
            <a:noAutofit/>
          </a:bodyPr>
          <a:lstStyle/>
          <a:p>
            <a:pPr algn="ctr"/>
            <a:r>
              <a:rPr lang="ru-RU" sz="4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Изменения в системе  управления при Петре </a:t>
            </a:r>
            <a:r>
              <a:rPr lang="en-US" sz="4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a:t>
            </a:r>
            <a:endParaRPr lang="ru-RU" sz="4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4" name="Содержимое 13"/>
          <p:cNvSpPr>
            <a:spLocks noGrp="1"/>
          </p:cNvSpPr>
          <p:nvPr>
            <p:ph sz="half" idx="2"/>
          </p:nvPr>
        </p:nvSpPr>
        <p:spPr>
          <a:xfrm>
            <a:off x="4648200" y="2060848"/>
            <a:ext cx="4343400" cy="4263752"/>
          </a:xfrm>
        </p:spPr>
        <p:txBody>
          <a:bodyPr>
            <a:noAutofit/>
          </a:bodyPr>
          <a:lstStyle/>
          <a:p>
            <a:r>
              <a:rPr lang="ru-RU" sz="2000" b="1" dirty="0" smtClean="0">
                <a:latin typeface="Times New Roman" pitchFamily="18" charset="0"/>
                <a:cs typeface="Times New Roman" pitchFamily="18" charset="0"/>
              </a:rPr>
              <a:t>Наметившаяся еще в XVII веке тенденция к абсолютизму потребовала еще большей централизации власти в условиях Северной войны.</a:t>
            </a:r>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В 1699 году Боярская дума была заменена Петром </a:t>
            </a:r>
            <a:r>
              <a:rPr lang="en-US" sz="2000" b="1" dirty="0" smtClean="0">
                <a:latin typeface="Times New Roman" pitchFamily="18" charset="0"/>
                <a:cs typeface="Times New Roman" pitchFamily="18" charset="0"/>
              </a:rPr>
              <a:t>I</a:t>
            </a:r>
            <a:r>
              <a:rPr lang="ru-RU" sz="2000" b="1" dirty="0" smtClean="0">
                <a:latin typeface="Times New Roman" pitchFamily="18" charset="0"/>
                <a:cs typeface="Times New Roman" pitchFamily="18" charset="0"/>
              </a:rPr>
              <a:t> Ближней канцелярией, а в 1711 году был создан Правительствующий сенат</a:t>
            </a:r>
            <a:r>
              <a:rPr lang="ru-RU" sz="2000" dirty="0" smtClean="0">
                <a:latin typeface="Times New Roman" pitchFamily="18" charset="0"/>
                <a:cs typeface="Times New Roman" pitchFamily="18" charset="0"/>
              </a:rPr>
              <a:t>.</a:t>
            </a:r>
            <a:r>
              <a:rPr lang="ru-RU" sz="2000" b="1" dirty="0" smtClean="0">
                <a:latin typeface="Times New Roman" pitchFamily="18" charset="0"/>
                <a:cs typeface="Times New Roman" pitchFamily="18" charset="0"/>
              </a:rPr>
              <a:t> Он обладал не только законодательными, но и распорядительными и судебными функциями.</a:t>
            </a:r>
            <a:endParaRPr lang="ru-RU" sz="2000" dirty="0" smtClean="0">
              <a:latin typeface="Times New Roman" pitchFamily="18" charset="0"/>
              <a:cs typeface="Times New Roman" pitchFamily="18" charset="0"/>
            </a:endParaRPr>
          </a:p>
        </p:txBody>
      </p:sp>
      <p:pic>
        <p:nvPicPr>
          <p:cNvPr id="1026" name="Picture 2" descr="C:\Users\ПК\Desktop\68084895_06.jpg"/>
          <p:cNvPicPr>
            <a:picLocks noGrp="1" noChangeAspect="1" noChangeArrowheads="1"/>
          </p:cNvPicPr>
          <p:nvPr>
            <p:ph sz="half" idx="1"/>
          </p:nvPr>
        </p:nvPicPr>
        <p:blipFill>
          <a:blip r:embed="rId2" cstate="print"/>
          <a:srcRect/>
          <a:stretch>
            <a:fillRect/>
          </a:stretch>
        </p:blipFill>
        <p:spPr bwMode="auto">
          <a:xfrm>
            <a:off x="323528" y="2132856"/>
            <a:ext cx="4191000" cy="403244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01752" y="457200"/>
            <a:ext cx="8686800" cy="1099592"/>
          </a:xfrm>
        </p:spPr>
        <p:txBody>
          <a:bodyPr>
            <a:noAutofit/>
          </a:bodyPr>
          <a:lstStyle/>
          <a:p>
            <a:pPr algn="ctr"/>
            <a:r>
              <a:rPr lang="ru-RU"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Изменения в системе  управления при Екатерине </a:t>
            </a:r>
            <a:r>
              <a:rPr lang="en-US"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II</a:t>
            </a:r>
            <a:endParaRPr lang="ru-RU" sz="3200" b="1" dirty="0"/>
          </a:p>
        </p:txBody>
      </p:sp>
      <p:sp>
        <p:nvSpPr>
          <p:cNvPr id="9" name="Содержимое 8"/>
          <p:cNvSpPr>
            <a:spLocks noGrp="1"/>
          </p:cNvSpPr>
          <p:nvPr>
            <p:ph sz="half" idx="2"/>
          </p:nvPr>
        </p:nvSpPr>
        <p:spPr>
          <a:xfrm>
            <a:off x="5004048" y="2060848"/>
            <a:ext cx="3987552" cy="4263752"/>
          </a:xfrm>
        </p:spPr>
        <p:txBody>
          <a:bodyPr>
            <a:noAutofit/>
          </a:bodyPr>
          <a:lstStyle/>
          <a:p>
            <a:r>
              <a:rPr lang="ru-RU" sz="2000" b="1" dirty="0" smtClean="0">
                <a:latin typeface="Times New Roman" pitchFamily="18" charset="0"/>
                <a:cs typeface="Times New Roman" pitchFamily="18" charset="0"/>
              </a:rPr>
              <a:t>В XVIII веке Россия вступает в новый знаменательный этап эволюции избирательного права. Создаются новые представительные (</a:t>
            </a:r>
            <a:r>
              <a:rPr lang="ru-RU" sz="2000" b="1" dirty="0" err="1" smtClean="0">
                <a:latin typeface="Times New Roman" pitchFamily="18" charset="0"/>
                <a:cs typeface="Times New Roman" pitchFamily="18" charset="0"/>
              </a:rPr>
              <a:t>Новоуложенная</a:t>
            </a:r>
            <a:r>
              <a:rPr lang="ru-RU" sz="2000" b="1" dirty="0" smtClean="0">
                <a:latin typeface="Times New Roman" pitchFamily="18" charset="0"/>
                <a:cs typeface="Times New Roman" pitchFamily="18" charset="0"/>
              </a:rPr>
              <a:t> комиссия Екатерины II) и сословные выборные органы самоуправления.  Устанавливаются четко выраженные цензы: половые, возрастные, имущественные и оседлости.</a:t>
            </a:r>
          </a:p>
          <a:p>
            <a:endParaRPr lang="ru-RU" sz="2000" b="1" dirty="0"/>
          </a:p>
        </p:txBody>
      </p:sp>
      <p:pic>
        <p:nvPicPr>
          <p:cNvPr id="1026" name="Picture 2" descr="C:\Users\ПК\Desktop\u_11091e43cb44e63904ee815a5f4e29f8.jpg"/>
          <p:cNvPicPr>
            <a:picLocks noGrp="1" noChangeAspect="1" noChangeArrowheads="1"/>
          </p:cNvPicPr>
          <p:nvPr>
            <p:ph sz="half" idx="1"/>
          </p:nvPr>
        </p:nvPicPr>
        <p:blipFill>
          <a:blip r:embed="rId2" cstate="print"/>
          <a:srcRect/>
          <a:stretch>
            <a:fillRect/>
          </a:stretch>
        </p:blipFill>
        <p:spPr bwMode="auto">
          <a:xfrm>
            <a:off x="395536" y="2276872"/>
            <a:ext cx="4633946" cy="396044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32656"/>
            <a:ext cx="8686800" cy="965792"/>
          </a:xfrm>
        </p:spPr>
        <p:txBody>
          <a:bodyPr>
            <a:normAutofit/>
          </a:bodyPr>
          <a:lstStyle/>
          <a:p>
            <a:pPr algn="ctr"/>
            <a:r>
              <a:rPr lang="ru-RU"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Земская реформа 1864 года</a:t>
            </a:r>
            <a:endParaRPr lang="ru-RU" sz="4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4" name="Содержимое 3"/>
          <p:cNvSpPr>
            <a:spLocks noGrp="1"/>
          </p:cNvSpPr>
          <p:nvPr>
            <p:ph sz="half" idx="2"/>
          </p:nvPr>
        </p:nvSpPr>
        <p:spPr/>
        <p:txBody>
          <a:bodyPr>
            <a:noAutofit/>
          </a:bodyPr>
          <a:lstStyle/>
          <a:p>
            <a:r>
              <a:rPr lang="ru-RU" b="1" dirty="0" smtClean="0">
                <a:latin typeface="Times New Roman" pitchFamily="18" charset="0"/>
                <a:cs typeface="Times New Roman" pitchFamily="18" charset="0"/>
              </a:rPr>
              <a:t>Земская реформа способствовала приобщению широких слоев населения к решению </a:t>
            </a:r>
            <a:r>
              <a:rPr lang="ru-RU" b="1" smtClean="0">
                <a:latin typeface="Times New Roman" pitchFamily="18" charset="0"/>
                <a:cs typeface="Times New Roman" pitchFamily="18" charset="0"/>
              </a:rPr>
              <a:t>вопросов управления, </a:t>
            </a:r>
            <a:r>
              <a:rPr lang="ru-RU" b="1" dirty="0" smtClean="0">
                <a:latin typeface="Times New Roman" pitchFamily="18" charset="0"/>
                <a:cs typeface="Times New Roman" pitchFamily="18" charset="0"/>
              </a:rPr>
              <a:t>что служило предпосылкой для формирования в России гражданского общества и правового государства.</a:t>
            </a:r>
            <a:endParaRPr lang="ru-RU" b="1" dirty="0">
              <a:latin typeface="Times New Roman" pitchFamily="18" charset="0"/>
              <a:cs typeface="Times New Roman" pitchFamily="18" charset="0"/>
            </a:endParaRPr>
          </a:p>
        </p:txBody>
      </p:sp>
      <p:pic>
        <p:nvPicPr>
          <p:cNvPr id="5" name="Picture 2" descr="C:\Users\ПК\Desktop\at538192824.jpg"/>
          <p:cNvPicPr>
            <a:picLocks noGrp="1" noChangeAspect="1" noChangeArrowheads="1"/>
          </p:cNvPicPr>
          <p:nvPr>
            <p:ph sz="half" idx="1"/>
          </p:nvPr>
        </p:nvPicPr>
        <p:blipFill>
          <a:blip r:embed="rId2" cstate="print"/>
          <a:srcRect/>
          <a:stretch>
            <a:fillRect/>
          </a:stretch>
        </p:blipFill>
        <p:spPr bwMode="auto">
          <a:xfrm>
            <a:off x="304800" y="1916832"/>
            <a:ext cx="4555232" cy="410445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TotalTime>
  <Words>988</Words>
  <Application>Microsoft Office PowerPoint</Application>
  <PresentationFormat>Экран (4:3)</PresentationFormat>
  <Paragraphs>80</Paragraphs>
  <Slides>22</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22</vt:i4>
      </vt:variant>
    </vt:vector>
  </HeadingPairs>
  <TitlesOfParts>
    <vt:vector size="30" baseType="lpstr">
      <vt:lpstr>Arial</vt:lpstr>
      <vt:lpstr>Calibri</vt:lpstr>
      <vt:lpstr>Franklin Gothic Book</vt:lpstr>
      <vt:lpstr>Franklin Gothic Medium</vt:lpstr>
      <vt:lpstr>Mistral</vt:lpstr>
      <vt:lpstr>Times New Roman</vt:lpstr>
      <vt:lpstr>Wingdings 2</vt:lpstr>
      <vt:lpstr>Трек</vt:lpstr>
      <vt:lpstr>История выборов в России</vt:lpstr>
      <vt:lpstr>Презентация PowerPoint</vt:lpstr>
      <vt:lpstr>Новгородское вече</vt:lpstr>
      <vt:lpstr>Презентация PowerPoint</vt:lpstr>
      <vt:lpstr>Земский собор</vt:lpstr>
      <vt:lpstr>Земский собор</vt:lpstr>
      <vt:lpstr>Изменения в системе  управления при Петре I</vt:lpstr>
      <vt:lpstr>Изменения в системе  управления при Екатерине II</vt:lpstr>
      <vt:lpstr>Земская реформа 1864 года</vt:lpstr>
      <vt:lpstr>Презентация PowerPoint</vt:lpstr>
      <vt:lpstr>                                                              </vt:lpstr>
      <vt:lpstr>Тверское земство</vt:lpstr>
      <vt:lpstr>Деятельность Тверского земства</vt:lpstr>
      <vt:lpstr>Деятельность Тверского земства</vt:lpstr>
      <vt:lpstr>Государственная дума</vt:lpstr>
      <vt:lpstr>Конституция 1918 года</vt:lpstr>
      <vt:lpstr>Конституция 1936 года</vt:lpstr>
      <vt:lpstr>Изменения в законах о выборах</vt:lpstr>
      <vt:lpstr>Презентация PowerPoint</vt:lpstr>
      <vt:lpstr>Конституция 1993 года</vt:lpstr>
      <vt:lpstr>В.В.Путин</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ПК</dc:creator>
  <cp:lastModifiedBy>user</cp:lastModifiedBy>
  <cp:revision>103</cp:revision>
  <dcterms:created xsi:type="dcterms:W3CDTF">2016-03-27T11:06:22Z</dcterms:created>
  <dcterms:modified xsi:type="dcterms:W3CDTF">2016-07-20T14:58:39Z</dcterms:modified>
</cp:coreProperties>
</file>